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19"/>
    <p:sldId id="321" r:id="rId20"/>
    <p:sldId id="323" r:id="rId21"/>
    <p:sldId id="324" r:id="rId22"/>
    <p:sldId id="325" r:id="rId23"/>
    <p:sldId id="326" r:id="rId24"/>
    <p:sldId id="327" r:id="rId25"/>
    <p:sldId id="328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35"/>
        <p:guide pos="3839"/>
        <p:guide pos="325"/>
        <p:guide pos="7355"/>
        <p:guide orient="horz" pos="348"/>
        <p:guide orient="horz" pos="3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1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8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51167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有限的精度，训练期间的数值不稳定可能会导致数值溢出或下溢的问题。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9020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数值误差累积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在深层神经网络中，数值误差可能会在层与层之间累积，导致模型性能下降。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6873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硬件支持需求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需要特定的硬件支持，不同的版本可能会产生不同的结果。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836111" y="2886543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360728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6387960" y="288707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ïṣlïďê"/>
          <p:cNvSpPr/>
          <p:nvPr/>
        </p:nvSpPr>
        <p:spPr bwMode="auto">
          <a:xfrm>
            <a:off x="9098733" y="2939970"/>
            <a:ext cx="544298" cy="34393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73291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位尾数，相比于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23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位尾数，具有更有限的精度。这可能导致在推理期间精度损失。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sp>
        <p:nvSpPr>
          <p:cNvPr id="190" name="矩形: 圆角 189"/>
          <p:cNvSpPr/>
          <p:nvPr/>
        </p:nvSpPr>
        <p:spPr>
          <a:xfrm>
            <a:off x="-1" y="5029200"/>
            <a:ext cx="6820589" cy="1569720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/>
        </p:nvSpPr>
        <p:spPr>
          <a:xfrm>
            <a:off x="421564" y="5275312"/>
            <a:ext cx="5977459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04" name="ïşļïḑe"/>
          <p:cNvGrpSpPr/>
          <p:nvPr/>
        </p:nvGrpSpPr>
        <p:grpSpPr>
          <a:xfrm>
            <a:off x="3748578" y="2174896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07" name="iṥlïḍé"/>
          <p:cNvGrpSpPr/>
          <p:nvPr/>
        </p:nvGrpSpPr>
        <p:grpSpPr>
          <a:xfrm>
            <a:off x="517449" y="3388719"/>
            <a:ext cx="667618" cy="669606"/>
            <a:chOff x="5698102" y="2730715"/>
            <a:chExt cx="823925" cy="826380"/>
          </a:xfrm>
        </p:grpSpPr>
        <p:sp>
          <p:nvSpPr>
            <p:cNvPr id="208" name="ïşḷïḋé"/>
            <p:cNvSpPr/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09" name="ïsľïḋê"/>
            <p:cNvSpPr/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10" name="íSľîḋè"/>
            <p:cNvSpPr/>
            <p:nvPr/>
          </p:nvSpPr>
          <p:spPr bwMode="auto">
            <a:xfrm>
              <a:off x="5910560" y="2965358"/>
              <a:ext cx="399008" cy="357094"/>
            </a:xfrm>
            <a:custGeom>
              <a:avLst/>
              <a:gdLst>
                <a:gd name="T0" fmla="*/ 5350 w 8573"/>
                <a:gd name="T1" fmla="*/ 2522 h 7684"/>
                <a:gd name="T2" fmla="*/ 5107 w 8573"/>
                <a:gd name="T3" fmla="*/ 1849 h 7684"/>
                <a:gd name="T4" fmla="*/ 5410 w 8573"/>
                <a:gd name="T5" fmla="*/ 1202 h 7684"/>
                <a:gd name="T6" fmla="*/ 6459 w 8573"/>
                <a:gd name="T7" fmla="*/ 244 h 7684"/>
                <a:gd name="T8" fmla="*/ 7088 w 8573"/>
                <a:gd name="T9" fmla="*/ 0 h 7684"/>
                <a:gd name="T10" fmla="*/ 7778 w 8573"/>
                <a:gd name="T11" fmla="*/ 304 h 7684"/>
                <a:gd name="T12" fmla="*/ 7883 w 8573"/>
                <a:gd name="T13" fmla="*/ 419 h 7684"/>
                <a:gd name="T14" fmla="*/ 7925 w 8573"/>
                <a:gd name="T15" fmla="*/ 472 h 7684"/>
                <a:gd name="T16" fmla="*/ 5504 w 8573"/>
                <a:gd name="T17" fmla="*/ 2683 h 7684"/>
                <a:gd name="T18" fmla="*/ 5455 w 8573"/>
                <a:gd name="T19" fmla="*/ 2637 h 7684"/>
                <a:gd name="T20" fmla="*/ 5350 w 8573"/>
                <a:gd name="T21" fmla="*/ 2522 h 7684"/>
                <a:gd name="T22" fmla="*/ 452 w 8573"/>
                <a:gd name="T23" fmla="*/ 7205 h 7684"/>
                <a:gd name="T24" fmla="*/ 501 w 8573"/>
                <a:gd name="T25" fmla="*/ 7251 h 7684"/>
                <a:gd name="T26" fmla="*/ 2922 w 8573"/>
                <a:gd name="T27" fmla="*/ 5040 h 7684"/>
                <a:gd name="T28" fmla="*/ 2880 w 8573"/>
                <a:gd name="T29" fmla="*/ 4987 h 7684"/>
                <a:gd name="T30" fmla="*/ 2775 w 8573"/>
                <a:gd name="T31" fmla="*/ 4872 h 7684"/>
                <a:gd name="T32" fmla="*/ 2085 w 8573"/>
                <a:gd name="T33" fmla="*/ 4568 h 7684"/>
                <a:gd name="T34" fmla="*/ 1456 w 8573"/>
                <a:gd name="T35" fmla="*/ 4812 h 7684"/>
                <a:gd name="T36" fmla="*/ 407 w 8573"/>
                <a:gd name="T37" fmla="*/ 5770 h 7684"/>
                <a:gd name="T38" fmla="*/ 347 w 8573"/>
                <a:gd name="T39" fmla="*/ 7090 h 7684"/>
                <a:gd name="T40" fmla="*/ 452 w 8573"/>
                <a:gd name="T41" fmla="*/ 7205 h 7684"/>
                <a:gd name="T42" fmla="*/ 7996 w 8573"/>
                <a:gd name="T43" fmla="*/ 966 h 7684"/>
                <a:gd name="T44" fmla="*/ 5989 w 8573"/>
                <a:gd name="T45" fmla="*/ 2798 h 7684"/>
                <a:gd name="T46" fmla="*/ 6399 w 8573"/>
                <a:gd name="T47" fmla="*/ 3030 h 7684"/>
                <a:gd name="T48" fmla="*/ 5167 w 8573"/>
                <a:gd name="T49" fmla="*/ 4826 h 7684"/>
                <a:gd name="T50" fmla="*/ 3185 w 8573"/>
                <a:gd name="T51" fmla="*/ 5955 h 7684"/>
                <a:gd name="T52" fmla="*/ 2993 w 8573"/>
                <a:gd name="T53" fmla="*/ 5534 h 7684"/>
                <a:gd name="T54" fmla="*/ 986 w 8573"/>
                <a:gd name="T55" fmla="*/ 7366 h 7684"/>
                <a:gd name="T56" fmla="*/ 1629 w 8573"/>
                <a:gd name="T57" fmla="*/ 7657 h 7684"/>
                <a:gd name="T58" fmla="*/ 1631 w 8573"/>
                <a:gd name="T59" fmla="*/ 7657 h 7684"/>
                <a:gd name="T60" fmla="*/ 1662 w 8573"/>
                <a:gd name="T61" fmla="*/ 7662 h 7684"/>
                <a:gd name="T62" fmla="*/ 1667 w 8573"/>
                <a:gd name="T63" fmla="*/ 7662 h 7684"/>
                <a:gd name="T64" fmla="*/ 2040 w 8573"/>
                <a:gd name="T65" fmla="*/ 7684 h 7684"/>
                <a:gd name="T66" fmla="*/ 2040 w 8573"/>
                <a:gd name="T67" fmla="*/ 7684 h 7684"/>
                <a:gd name="T68" fmla="*/ 6241 w 8573"/>
                <a:gd name="T69" fmla="*/ 5814 h 7684"/>
                <a:gd name="T70" fmla="*/ 8226 w 8573"/>
                <a:gd name="T71" fmla="*/ 1621 h 7684"/>
                <a:gd name="T72" fmla="*/ 7996 w 8573"/>
                <a:gd name="T73" fmla="*/ 966 h 7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73" h="7684">
                  <a:moveTo>
                    <a:pt x="5350" y="2522"/>
                  </a:moveTo>
                  <a:cubicBezTo>
                    <a:pt x="5182" y="2337"/>
                    <a:pt x="5095" y="2099"/>
                    <a:pt x="5107" y="1849"/>
                  </a:cubicBezTo>
                  <a:cubicBezTo>
                    <a:pt x="5118" y="1600"/>
                    <a:pt x="5226" y="1370"/>
                    <a:pt x="5410" y="1202"/>
                  </a:cubicBezTo>
                  <a:lnTo>
                    <a:pt x="6459" y="244"/>
                  </a:lnTo>
                  <a:cubicBezTo>
                    <a:pt x="6631" y="87"/>
                    <a:pt x="6855" y="0"/>
                    <a:pt x="7088" y="0"/>
                  </a:cubicBezTo>
                  <a:cubicBezTo>
                    <a:pt x="7350" y="0"/>
                    <a:pt x="7602" y="111"/>
                    <a:pt x="7778" y="304"/>
                  </a:cubicBezTo>
                  <a:lnTo>
                    <a:pt x="7883" y="419"/>
                  </a:lnTo>
                  <a:cubicBezTo>
                    <a:pt x="7899" y="436"/>
                    <a:pt x="7912" y="454"/>
                    <a:pt x="7925" y="472"/>
                  </a:cubicBezTo>
                  <a:lnTo>
                    <a:pt x="5504" y="2683"/>
                  </a:lnTo>
                  <a:cubicBezTo>
                    <a:pt x="5487" y="2668"/>
                    <a:pt x="5470" y="2653"/>
                    <a:pt x="5455" y="2637"/>
                  </a:cubicBezTo>
                  <a:lnTo>
                    <a:pt x="5350" y="2522"/>
                  </a:lnTo>
                  <a:close/>
                  <a:moveTo>
                    <a:pt x="452" y="7205"/>
                  </a:moveTo>
                  <a:cubicBezTo>
                    <a:pt x="467" y="7221"/>
                    <a:pt x="484" y="7236"/>
                    <a:pt x="501" y="7251"/>
                  </a:cubicBezTo>
                  <a:lnTo>
                    <a:pt x="2922" y="5040"/>
                  </a:lnTo>
                  <a:cubicBezTo>
                    <a:pt x="2909" y="5022"/>
                    <a:pt x="2896" y="5004"/>
                    <a:pt x="2880" y="4987"/>
                  </a:cubicBezTo>
                  <a:lnTo>
                    <a:pt x="2775" y="4872"/>
                  </a:lnTo>
                  <a:cubicBezTo>
                    <a:pt x="2599" y="4679"/>
                    <a:pt x="2347" y="4568"/>
                    <a:pt x="2085" y="4568"/>
                  </a:cubicBezTo>
                  <a:cubicBezTo>
                    <a:pt x="1852" y="4568"/>
                    <a:pt x="1628" y="4655"/>
                    <a:pt x="1456" y="4812"/>
                  </a:cubicBezTo>
                  <a:lnTo>
                    <a:pt x="407" y="5770"/>
                  </a:lnTo>
                  <a:cubicBezTo>
                    <a:pt x="26" y="6117"/>
                    <a:pt x="0" y="6709"/>
                    <a:pt x="347" y="7090"/>
                  </a:cubicBezTo>
                  <a:lnTo>
                    <a:pt x="452" y="7205"/>
                  </a:lnTo>
                  <a:close/>
                  <a:moveTo>
                    <a:pt x="7996" y="966"/>
                  </a:moveTo>
                  <a:lnTo>
                    <a:pt x="5989" y="2798"/>
                  </a:lnTo>
                  <a:cubicBezTo>
                    <a:pt x="6111" y="2900"/>
                    <a:pt x="6249" y="2978"/>
                    <a:pt x="6399" y="3030"/>
                  </a:cubicBezTo>
                  <a:cubicBezTo>
                    <a:pt x="6256" y="3391"/>
                    <a:pt x="5888" y="4167"/>
                    <a:pt x="5167" y="4826"/>
                  </a:cubicBezTo>
                  <a:cubicBezTo>
                    <a:pt x="4440" y="5490"/>
                    <a:pt x="3578" y="5826"/>
                    <a:pt x="3185" y="5955"/>
                  </a:cubicBezTo>
                  <a:cubicBezTo>
                    <a:pt x="3146" y="5804"/>
                    <a:pt x="3081" y="5662"/>
                    <a:pt x="2993" y="5534"/>
                  </a:cubicBezTo>
                  <a:lnTo>
                    <a:pt x="986" y="7366"/>
                  </a:lnTo>
                  <a:cubicBezTo>
                    <a:pt x="1169" y="7518"/>
                    <a:pt x="1388" y="7618"/>
                    <a:pt x="1629" y="7657"/>
                  </a:cubicBezTo>
                  <a:cubicBezTo>
                    <a:pt x="1630" y="7657"/>
                    <a:pt x="1630" y="7657"/>
                    <a:pt x="1631" y="7657"/>
                  </a:cubicBezTo>
                  <a:cubicBezTo>
                    <a:pt x="1631" y="7657"/>
                    <a:pt x="1641" y="7659"/>
                    <a:pt x="1662" y="7662"/>
                  </a:cubicBezTo>
                  <a:lnTo>
                    <a:pt x="1667" y="7662"/>
                  </a:lnTo>
                  <a:cubicBezTo>
                    <a:pt x="1727" y="7670"/>
                    <a:pt x="1855" y="7684"/>
                    <a:pt x="2040" y="7684"/>
                  </a:cubicBezTo>
                  <a:lnTo>
                    <a:pt x="2040" y="7684"/>
                  </a:lnTo>
                  <a:cubicBezTo>
                    <a:pt x="2844" y="7684"/>
                    <a:pt x="4459" y="7441"/>
                    <a:pt x="6241" y="5814"/>
                  </a:cubicBezTo>
                  <a:cubicBezTo>
                    <a:pt x="8573" y="3685"/>
                    <a:pt x="8271" y="1839"/>
                    <a:pt x="8226" y="1621"/>
                  </a:cubicBezTo>
                  <a:cubicBezTo>
                    <a:pt x="8208" y="1382"/>
                    <a:pt x="8129" y="1159"/>
                    <a:pt x="7996" y="9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1" name="î$ḻíḋè"/>
          <p:cNvGrpSpPr/>
          <p:nvPr/>
        </p:nvGrpSpPr>
        <p:grpSpPr>
          <a:xfrm>
            <a:off x="516438" y="2174896"/>
            <a:ext cx="667286" cy="667286"/>
            <a:chOff x="3516747" y="4935261"/>
            <a:chExt cx="697923" cy="697923"/>
          </a:xfrm>
        </p:grpSpPr>
        <p:sp>
          <p:nvSpPr>
            <p:cNvPr id="212" name="ïṣḷîḍê"/>
            <p:cNvSpPr/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13" name="îṡlíďê"/>
            <p:cNvSpPr/>
            <p:nvPr/>
          </p:nvSpPr>
          <p:spPr bwMode="auto">
            <a:xfrm>
              <a:off x="3691024" y="5167616"/>
              <a:ext cx="349368" cy="233210"/>
            </a:xfrm>
            <a:custGeom>
              <a:avLst/>
              <a:gdLst>
                <a:gd name="connsiteX0" fmla="*/ 596670 w 607215"/>
                <a:gd name="connsiteY0" fmla="*/ 16865 h 405328"/>
                <a:gd name="connsiteX1" fmla="*/ 607215 w 607215"/>
                <a:gd name="connsiteY1" fmla="*/ 45623 h 405328"/>
                <a:gd name="connsiteX2" fmla="*/ 607215 w 607215"/>
                <a:gd name="connsiteY2" fmla="*/ 356613 h 405328"/>
                <a:gd name="connsiteX3" fmla="*/ 497513 w 607215"/>
                <a:gd name="connsiteY3" fmla="*/ 216911 h 405328"/>
                <a:gd name="connsiteX4" fmla="*/ 465720 w 607215"/>
                <a:gd name="connsiteY4" fmla="*/ 241740 h 405328"/>
                <a:gd name="connsiteX5" fmla="*/ 587698 w 607215"/>
                <a:gd name="connsiteY5" fmla="*/ 396999 h 405328"/>
                <a:gd name="connsiteX6" fmla="*/ 561572 w 607215"/>
                <a:gd name="connsiteY6" fmla="*/ 405328 h 405328"/>
                <a:gd name="connsiteX7" fmla="*/ 45643 w 607215"/>
                <a:gd name="connsiteY7" fmla="*/ 405328 h 405328"/>
                <a:gd name="connsiteX8" fmla="*/ 17628 w 607215"/>
                <a:gd name="connsiteY8" fmla="*/ 395428 h 405328"/>
                <a:gd name="connsiteX9" fmla="*/ 138189 w 607215"/>
                <a:gd name="connsiteY9" fmla="*/ 241740 h 405328"/>
                <a:gd name="connsiteX10" fmla="*/ 106554 w 607215"/>
                <a:gd name="connsiteY10" fmla="*/ 217068 h 405328"/>
                <a:gd name="connsiteX11" fmla="*/ 0 w 607215"/>
                <a:gd name="connsiteY11" fmla="*/ 352527 h 405328"/>
                <a:gd name="connsiteX12" fmla="*/ 0 w 607215"/>
                <a:gd name="connsiteY12" fmla="*/ 45623 h 405328"/>
                <a:gd name="connsiteX13" fmla="*/ 4407 w 607215"/>
                <a:gd name="connsiteY13" fmla="*/ 26294 h 405328"/>
                <a:gd name="connsiteX14" fmla="*/ 304237 w 607215"/>
                <a:gd name="connsiteY14" fmla="*/ 347184 h 405328"/>
                <a:gd name="connsiteX15" fmla="*/ 45676 w 607215"/>
                <a:gd name="connsiteY15" fmla="*/ 0 h 405328"/>
                <a:gd name="connsiteX16" fmla="*/ 557819 w 607215"/>
                <a:gd name="connsiteY16" fmla="*/ 0 h 405328"/>
                <a:gd name="connsiteX17" fmla="*/ 303479 w 607215"/>
                <a:gd name="connsiteY17" fmla="*/ 287484 h 405328"/>
                <a:gd name="connsiteX18" fmla="*/ 35918 w 607215"/>
                <a:gd name="connsiteY18" fmla="*/ 1100 h 405328"/>
                <a:gd name="connsiteX19" fmla="*/ 45676 w 607215"/>
                <a:gd name="connsiteY19" fmla="*/ 0 h 40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215" h="405328">
                  <a:moveTo>
                    <a:pt x="596670" y="16865"/>
                  </a:moveTo>
                  <a:cubicBezTo>
                    <a:pt x="603280" y="24722"/>
                    <a:pt x="607215" y="34623"/>
                    <a:pt x="607215" y="45623"/>
                  </a:cubicBezTo>
                  <a:lnTo>
                    <a:pt x="607215" y="356613"/>
                  </a:lnTo>
                  <a:lnTo>
                    <a:pt x="497513" y="216911"/>
                  </a:lnTo>
                  <a:lnTo>
                    <a:pt x="465720" y="241740"/>
                  </a:lnTo>
                  <a:lnTo>
                    <a:pt x="587698" y="396999"/>
                  </a:lnTo>
                  <a:cubicBezTo>
                    <a:pt x="580301" y="402185"/>
                    <a:pt x="571330" y="405328"/>
                    <a:pt x="561572" y="405328"/>
                  </a:cubicBezTo>
                  <a:lnTo>
                    <a:pt x="45643" y="405328"/>
                  </a:lnTo>
                  <a:cubicBezTo>
                    <a:pt x="34941" y="405328"/>
                    <a:pt x="25340" y="401400"/>
                    <a:pt x="17628" y="395428"/>
                  </a:cubicBezTo>
                  <a:lnTo>
                    <a:pt x="138189" y="241740"/>
                  </a:lnTo>
                  <a:lnTo>
                    <a:pt x="106554" y="217068"/>
                  </a:lnTo>
                  <a:lnTo>
                    <a:pt x="0" y="352527"/>
                  </a:lnTo>
                  <a:lnTo>
                    <a:pt x="0" y="45623"/>
                  </a:lnTo>
                  <a:cubicBezTo>
                    <a:pt x="0" y="38708"/>
                    <a:pt x="1574" y="32265"/>
                    <a:pt x="4407" y="26294"/>
                  </a:cubicBezTo>
                  <a:lnTo>
                    <a:pt x="304237" y="347184"/>
                  </a:lnTo>
                  <a:close/>
                  <a:moveTo>
                    <a:pt x="45676" y="0"/>
                  </a:moveTo>
                  <a:lnTo>
                    <a:pt x="557819" y="0"/>
                  </a:lnTo>
                  <a:lnTo>
                    <a:pt x="303479" y="287484"/>
                  </a:lnTo>
                  <a:lnTo>
                    <a:pt x="35918" y="1100"/>
                  </a:lnTo>
                  <a:cubicBezTo>
                    <a:pt x="39066" y="314"/>
                    <a:pt x="42371" y="0"/>
                    <a:pt x="45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14" name="矩形 213"/>
          <p:cNvSpPr/>
          <p:nvPr/>
        </p:nvSpPr>
        <p:spPr>
          <a:xfrm>
            <a:off x="1350351" y="2176471"/>
            <a:ext cx="2227691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梯度截断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743326" y="338871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8" name="矩形 217"/>
          <p:cNvSpPr/>
          <p:nvPr/>
        </p:nvSpPr>
        <p:spPr>
          <a:xfrm>
            <a:off x="1350351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592898" y="2176471"/>
            <a:ext cx="2227691" cy="87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92898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/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/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/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/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/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/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/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/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86561" y="1565167"/>
            <a:ext cx="894080" cy="3390824"/>
            <a:chOff x="6624320" y="1962024"/>
            <a:chExt cx="894080" cy="3390824"/>
          </a:xfrm>
        </p:grpSpPr>
        <p:sp>
          <p:nvSpPr>
            <p:cNvPr id="5" name="ValueBack"/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/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/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1258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/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/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/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/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/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/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/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/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/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/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/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/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/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/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/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/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/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/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/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/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/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/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/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/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/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/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/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/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IconShape1"/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7" name="IconShape2"/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8" name="IconShape3"/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/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39" name="iṡḷïďe"/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0" name="îS1ïḋè"/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1" name="îŝḷiḑê"/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3" name="isḷiḑè"/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4" name="îṥḷïďé"/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5" name="íṥļiḋê"/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6" name="ïṧļíḑê"/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2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3084</Words>
  <Application>WPS 演示</Application>
  <PresentationFormat>宽屏</PresentationFormat>
  <Paragraphs>299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黑体</vt:lpstr>
      <vt:lpstr>微软雅黑</vt:lpstr>
      <vt:lpstr>Arial Unicode MS</vt:lpstr>
      <vt:lpstr>Calibri</vt:lpstr>
      <vt:lpstr>思源黑体 CN Bold</vt:lpstr>
      <vt:lpstr>Akrobat Black</vt:lpstr>
      <vt:lpstr>Impact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236</cp:revision>
  <dcterms:created xsi:type="dcterms:W3CDTF">2019-12-18T02:50:00Z</dcterms:created>
  <dcterms:modified xsi:type="dcterms:W3CDTF">2023-10-25T13:48:39Z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